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1E3685"/>
                </a:solidFill>
                <a:latin typeface="Times New Roman" panose="02020603050405020304" pitchFamily="18" charset="0"/>
                <a:ea typeface="Roboto" pitchFamily="2" charset="0"/>
                <a:cs typeface="Times New Roman" panose="02020603050405020304" pitchFamily="18" charset="0"/>
              </a:rPr>
              <a:t>Особенности регулирования труда несовершеннолетних работников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4128" y="4293096"/>
            <a:ext cx="3128392" cy="1752600"/>
          </a:xfrm>
        </p:spPr>
        <p:txBody>
          <a:bodyPr>
            <a:normAutofit fontScale="47500" lnSpcReduction="20000"/>
          </a:bodyPr>
          <a:lstStyle/>
          <a:p>
            <a:r>
              <a:rPr lang="ru-RU" dirty="0">
                <a:solidFill>
                  <a:srgbClr val="0070C0"/>
                </a:solidFill>
                <a:latin typeface="Franklin Gothic Demi Cond" panose="020B0706030402020204" pitchFamily="34" charset="0"/>
              </a:rPr>
              <a:t>Докладчик: Консультант департамента трудовых отношений</a:t>
            </a:r>
          </a:p>
          <a:p>
            <a:r>
              <a:rPr lang="ru-RU" dirty="0">
                <a:solidFill>
                  <a:srgbClr val="0070C0"/>
                </a:solidFill>
                <a:latin typeface="Franklin Gothic Demi Cond" panose="020B0706030402020204" pitchFamily="34" charset="0"/>
              </a:rPr>
              <a:t>Министерства труда, занятости и миграционной политики </a:t>
            </a:r>
          </a:p>
          <a:p>
            <a:r>
              <a:rPr lang="ru-RU" dirty="0">
                <a:solidFill>
                  <a:srgbClr val="0070C0"/>
                </a:solidFill>
                <a:latin typeface="Franklin Gothic Demi Cond" panose="020B0706030402020204" pitchFamily="34" charset="0"/>
              </a:rPr>
              <a:t>Самарской области</a:t>
            </a:r>
          </a:p>
          <a:p>
            <a:r>
              <a:rPr lang="ru-RU" dirty="0">
                <a:solidFill>
                  <a:srgbClr val="0070C0"/>
                </a:solidFill>
                <a:latin typeface="Franklin Gothic Demi Cond" panose="020B0706030402020204" pitchFamily="34" charset="0"/>
              </a:rPr>
              <a:t>Корнеева Яна Александровна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58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гарантии несовершеннолетним работникам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Материальная ответственность.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возникновения спора о возмещении ущерба, причиненного работодателю работником, не достигшим возраста восемнадцати лет, следует учитывать, что такое лицо полной материальной ответственности не несет, за исключением случаев умышленного причинения ущерба, причинения ущерба в состоянии алкогольного, наркотического или иного токсического опьянения, а также причинения ущерба в результате совершения преступления или административного проступка (статьи 242, 244 Трудового кодекса РФ).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прямой действительный ущерб, причиненный работодателю, работник моложе 18 лет несет материальную ответственность только в пределах своего среднемесячного заработка.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Предоставление отпусков.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Ежегодный оплачиваемый отпуск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267 ТК РФ).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увеличивается продолжительность основного оплачиваемого отпуска – 31 календарный день; 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работнику в возрасте до восемнадцати лет оплачиваемый отпуск должен быть предоставлен до истечения шести месяцев непрерывной работы по заявлению несовершеннолетнего (ст. 122 ТК РФ).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843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гарантии несовершеннолетним работникам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Ученический отпуск (ст. ст. 174, 176 Трудового кодекса РФ):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работникам, успешно осваивающим имеющие государственную аккредитацию образовательные программы среднего профессионального образования по заочной и очно-заочной формам обучения, работодатель предоставляет дополнительные отпуска с сохранением среднего заработка для: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прохождения промежуточной аттестации на первом и втором курсах - по 30 календарных дней, на каждом из последующих курсов - по 40 календарных дней;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прохождения государственной итоговой аттестации - до двух месяцев в соответствии с учебным планом осваиваемой работником образовательной программы среднего профессионального образования;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работодатель обязан предоставить отпуск без сохранения заработной платы: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работникам, допущенным к вступительным испытаниям, - 10 календарных дней;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работникам, осваивающим имеющие государственную аккредитацию образовательные программы среднего профессионального образования по очной форме обучения и совмещающим получение образования с работой, для прохождения промежуточной аттестации - 10 календарных дней в учебном году, для прохождения государственной итоговой аттестации - до двух месяцев.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843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гарантии несовершеннолетним работникам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работникам, успешно осваивающим имеющие государственную аккредитацию образовательные программы основного общего или среднего общего образования по очно-заочной форме обучения, работодатель предоставляет дополнительный отпуск с сохранением среднего заработка для прохождения государственной итоговой аттестации по образовательной программе основного общего образования на срок 9 календарных дней, по образовательной программе среднего общего образования на срок 22 календарных дня (ч. 1 ст. 176 Трудового кодекса РФ).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и компенсации работникам, совмещающим работу с получением образования по не имеющим государственной аккредитации образовательным программам среднего профессионального образования, устанавливаются коллективным договором или трудовым договором.</a:t>
            </a: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Дополнительные гарантии при расторжении трудового договора (ст. 269 Трудового кодекса РФ)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расторжении трудового договора по инициативе работодателя (за исключением случая ликвидации организации или прекращения деятельности индивидуальным предпринимателем) помимо соблюдения общего порядка необходимо получить согласие соответствующей государственной инспекции труда и комиссии по делам несовершеннолетних и защите их прав. </a:t>
            </a:r>
          </a:p>
          <a:p>
            <a:pPr algn="just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843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100;p2"/>
          <p:cNvCxnSpPr/>
          <p:nvPr/>
        </p:nvCxnSpPr>
        <p:spPr>
          <a:xfrm>
            <a:off x="251522" y="620688"/>
            <a:ext cx="8532369" cy="0"/>
          </a:xfrm>
          <a:prstGeom prst="straightConnector1">
            <a:avLst/>
          </a:prstGeom>
          <a:noFill/>
          <a:ln w="19050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" name="Прямоугольник 6"/>
          <p:cNvSpPr/>
          <p:nvPr/>
        </p:nvSpPr>
        <p:spPr>
          <a:xfrm>
            <a:off x="780296" y="722203"/>
            <a:ext cx="7474818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en-US" sz="2800" b="1" spc="100" dirty="0" smtClean="0">
              <a:solidFill>
                <a:srgbClr val="0070C0"/>
              </a:solidFill>
              <a:latin typeface="Franklin Gothic Demi Cond" panose="020B0706030402020204" pitchFamily="34" charset="0"/>
              <a:ea typeface="Calibri"/>
              <a:cs typeface="Times New Roman"/>
            </a:endParaRPr>
          </a:p>
          <a:p>
            <a:pPr algn="ctr">
              <a:lnSpc>
                <a:spcPct val="80000"/>
              </a:lnSpc>
            </a:pPr>
            <a:r>
              <a:rPr lang="ru-RU" sz="2800" b="1" spc="100" dirty="0" smtClean="0">
                <a:solidFill>
                  <a:srgbClr val="0070C0"/>
                </a:solidFill>
                <a:latin typeface="Franklin Gothic Demi Cond" panose="020B0706030402020204" pitchFamily="34" charset="0"/>
                <a:ea typeface="Calibri"/>
                <a:cs typeface="Times New Roman"/>
              </a:rPr>
              <a:t>СПАСИБО ЗА ВНИМАНИЕ</a:t>
            </a:r>
            <a:endParaRPr lang="en-US" sz="2800" b="1" spc="100" dirty="0" smtClean="0">
              <a:solidFill>
                <a:srgbClr val="0070C0"/>
              </a:solidFill>
              <a:latin typeface="Franklin Gothic Demi Cond" panose="020B0706030402020204" pitchFamily="34" charset="0"/>
              <a:ea typeface="Calibri"/>
              <a:cs typeface="Times New Roman"/>
            </a:endParaRPr>
          </a:p>
          <a:p>
            <a:pPr algn="ctr">
              <a:lnSpc>
                <a:spcPct val="80000"/>
              </a:lnSpc>
            </a:pPr>
            <a:endParaRPr lang="ru-RU" sz="2800" b="1" spc="100" dirty="0">
              <a:solidFill>
                <a:srgbClr val="0070C0"/>
              </a:solidFill>
              <a:latin typeface="Franklin Gothic Demi Cond" panose="020B0706030402020204" pitchFamily="34" charset="0"/>
              <a:ea typeface="Calibri"/>
              <a:cs typeface="Times New Roman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124152" y="4134731"/>
            <a:ext cx="3523034" cy="1610819"/>
          </a:xfrm>
          <a:prstGeom prst="roundRect">
            <a:avLst/>
          </a:prstGeom>
          <a:ln w="63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dk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91503" y="4145083"/>
            <a:ext cx="3645922" cy="1610819"/>
          </a:xfrm>
          <a:prstGeom prst="roundRect">
            <a:avLst/>
          </a:prstGeom>
          <a:ln w="63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91503" y="4616974"/>
            <a:ext cx="35695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pc="100" dirty="0" smtClean="0">
                <a:solidFill>
                  <a:srgbClr val="0000CC"/>
                </a:solidFill>
                <a:latin typeface="Franklin Gothic Demi Cond" panose="020B0706030402020204" pitchFamily="34" charset="0"/>
                <a:ea typeface="Calibri" pitchFamily="34" charset="0"/>
                <a:cs typeface="Segoe UI Light" panose="020B0502040204020203" pitchFamily="34" charset="0"/>
              </a:rPr>
              <a:t>KORNEEVAJA@SAMARATRUD.RU</a:t>
            </a:r>
          </a:p>
          <a:p>
            <a:pPr algn="ctr"/>
            <a:r>
              <a:rPr lang="en-US" spc="100" dirty="0" smtClean="0">
                <a:solidFill>
                  <a:srgbClr val="0000CC"/>
                </a:solidFill>
                <a:latin typeface="Franklin Gothic Demi Cond" panose="020B0706030402020204" pitchFamily="34" charset="0"/>
                <a:ea typeface="Calibri" pitchFamily="34" charset="0"/>
                <a:cs typeface="Segoe UI Light" panose="020B0502040204020203" pitchFamily="34" charset="0"/>
              </a:rPr>
              <a:t>GOSUSLUGAKD@SAMARATRUD.RU</a:t>
            </a:r>
            <a:endParaRPr lang="en-US" spc="100" dirty="0">
              <a:solidFill>
                <a:srgbClr val="0000CC"/>
              </a:solidFill>
              <a:latin typeface="Franklin Gothic Demi Cond" panose="020B0706030402020204" pitchFamily="34" charset="0"/>
              <a:ea typeface="Calibri" pitchFamily="34" charset="0"/>
              <a:cs typeface="Segoe UI Light" panose="020B0502040204020203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96160" y="4632363"/>
            <a:ext cx="33790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spc="100" dirty="0" smtClean="0">
                <a:solidFill>
                  <a:srgbClr val="0000CC"/>
                </a:solidFill>
                <a:latin typeface="Franklin Gothic Demi Cond" panose="020B0706030402020204" pitchFamily="34" charset="0"/>
                <a:ea typeface="Calibri" pitchFamily="34" charset="0"/>
                <a:cs typeface="Segoe UI Light" panose="020B0502040204020203" pitchFamily="34" charset="0"/>
              </a:rPr>
              <a:t>8-846-334-58-12</a:t>
            </a:r>
            <a:endParaRPr lang="ru-RU" sz="2400" spc="100" dirty="0" smtClean="0">
              <a:solidFill>
                <a:srgbClr val="0000CC"/>
              </a:solidFill>
              <a:latin typeface="Franklin Gothic Demi Cond" panose="020B0706030402020204" pitchFamily="34" charset="0"/>
              <a:ea typeface="Calibri" pitchFamily="34" charset="0"/>
              <a:cs typeface="Segoe UI Light" panose="020B0502040204020203" pitchFamily="34" charset="0"/>
            </a:endParaRPr>
          </a:p>
          <a:p>
            <a:pPr algn="ctr"/>
            <a:r>
              <a:rPr lang="ru-RU" sz="2400" spc="100" dirty="0" smtClean="0">
                <a:solidFill>
                  <a:srgbClr val="0000CC"/>
                </a:solidFill>
                <a:latin typeface="Franklin Gothic Demi Cond" panose="020B0706030402020204" pitchFamily="34" charset="0"/>
                <a:ea typeface="Calibri" pitchFamily="34" charset="0"/>
                <a:cs typeface="Segoe UI Light" panose="020B0502040204020203" pitchFamily="34" charset="0"/>
              </a:rPr>
              <a:t>89276860126</a:t>
            </a:r>
            <a:endParaRPr lang="ru-RU" sz="2400" spc="100" dirty="0">
              <a:solidFill>
                <a:srgbClr val="0000CC"/>
              </a:solidFill>
              <a:latin typeface="Franklin Gothic Demi Cond" panose="020B0706030402020204" pitchFamily="34" charset="0"/>
              <a:ea typeface="Calibri" pitchFamily="34" charset="0"/>
              <a:cs typeface="Segoe UI Light" panose="020B0502040204020203" pitchFamily="34" charset="0"/>
            </a:endParaRPr>
          </a:p>
        </p:txBody>
      </p:sp>
      <p:sp>
        <p:nvSpPr>
          <p:cNvPr id="25" name="Номер слайда 3"/>
          <p:cNvSpPr txBox="1">
            <a:spLocks/>
          </p:cNvSpPr>
          <p:nvPr/>
        </p:nvSpPr>
        <p:spPr>
          <a:xfrm>
            <a:off x="8842521" y="6555500"/>
            <a:ext cx="436085" cy="365125"/>
          </a:xfrm>
          <a:prstGeom prst="rect">
            <a:avLst/>
          </a:prstGeom>
        </p:spPr>
        <p:txBody>
          <a:bodyPr vert="horz" lIns="68573" tIns="34286" rIns="68573" bIns="34286" rtlCol="0" anchor="ctr"/>
          <a:lstStyle>
            <a:defPPr>
              <a:defRPr lang="ru-RU"/>
            </a:defPPr>
            <a:lvl1pPr marL="0" algn="r" defTabSz="685732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866" algn="l" defTabSz="685732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32" algn="l" defTabSz="685732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597" algn="l" defTabSz="685732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63" algn="l" defTabSz="685732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28" algn="l" defTabSz="685732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195" algn="l" defTabSz="685732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60" algn="l" defTabSz="685732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26" algn="l" defTabSz="685732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186FB4A-63E2-4CC6-A258-73EDF6A55CAC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mbria" panose="02040503050406030204" pitchFamily="18" charset="0"/>
              </a:rPr>
              <a:pPr algn="ctr"/>
              <a:t>13</a:t>
            </a:fld>
            <a:endParaRPr lang="ru-RU" dirty="0">
              <a:solidFill>
                <a:prstClr val="black">
                  <a:tint val="75000"/>
                </a:prstClr>
              </a:solidFill>
              <a:latin typeface="Cambria" panose="020405030504060302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024" y="2190876"/>
            <a:ext cx="1328881" cy="177184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612" y="2251380"/>
            <a:ext cx="1275610" cy="170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3130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Правовое регулирование труда несовершеннолетних работников</a:t>
            </a:r>
            <a:br>
              <a:rPr lang="ru-RU" sz="4000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/>
          </a:p>
          <a:p>
            <a:pPr marL="285750" indent="-2857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о минимальном возрасте для приема на работу N 138 1973 г. и соответствующая ей Рекомендация N 146; Конвенция о наихудших формах детского труда N 182 1999 г. и Рекомендация N 190; </a:t>
            </a:r>
          </a:p>
          <a:p>
            <a:pPr marL="285750" indent="-2857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кодекс Российской Федерации; (Глава 42 и другие статьи); </a:t>
            </a:r>
          </a:p>
          <a:p>
            <a:pPr marL="285750" indent="-2857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федеральные законы (например, Федеральный закон от 24.07.1998 N 124-ФЗ «Об основных гарантиях прав ребенка в Российской Федерации» Федерального закона от 21.12.1996 № 159-ФЗ «О дополнительных гарантиях по социальной поддержке детей-сирот и детей, оставшихся без попечения родителей» и др.).</a:t>
            </a:r>
          </a:p>
          <a:p>
            <a:pPr marL="285750" indent="-28575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Разъяснения вышестоящих судов Российской Федерации: </a:t>
            </a:r>
          </a:p>
          <a:p>
            <a:pPr marL="285750" indent="-28575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Пленума Верховного Суда РФ от 28.02.2014 № 1 «О применении законодательства, регулирующих труд женщин, лиц, с семейными обязанностями и несовершеннолетними»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84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процедуры заключения трудового договора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Допустимый возраст при заключении трудового договора (ст. 63 Трудового кодекса РФ): 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общему правилу: прием на работу несовершеннолетних допускается по достижении ими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16 лет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получившие общее образование и достигшие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15 лет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могут заключать трудовой договор для выполнения легкого труда, не причиняющего вреда их здоровью. Лица, достигшие возраста пятнадцати лет и в соответствии с федеральным законом оставившие общеобразовательную организацию до получения основного общего образования или отчисленные из указанной организации и продолжающие получать общее образование в иной форме обучения, могут заключать трудовой договор для выполнения легкого труда, не причиняющего вреда их здоровью и без ущерба для освоения образовательной программы (ч. 2 ст. 63 Трудового кодекса РФ).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договор может быть заключен с подростком, достигшим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14 лет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соблюсти дополнительные условия: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подросток, достигший 14 лет, должен быть учащимся;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его предполагаемая работа должна относиться к категории легкого труда, не причиняющего вреда здоровью;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обусловленную трудовым договором работу необходимо выполнять в свободное от учебы время, и она не должна нарушать процесс обучения;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на заключение трудового договора с подростком, достигшим возраста 14 лет, следует получить согласие одного из родителей (попечителя).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13 июня 2023 года согласие органа опеки и попечительства не требуется (Федеральный закон от 13.06.2023 № 259-ФЗ).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6602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процедуры заключения трудового договора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договор может быть заключен с лицом, не достигшим возраста 14 лет.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соблюсти условия: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работа должна быть в организациях кинематографии, театрах, театральных и концертных организациях, цирках для участия в создании и (или) исполнении (экспонировании) произведений;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необходимо согласие одного из родителей (опекуна);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необходимо разрешение органа опеки и попечительства, в котором указываются максимально допустимая продолжительность ежедневной работы и другие условия, в которых может выполняться работа;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работа должна быть без ущерба здоровью и нравственному развитию.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случае трудовой договор от имени работника подписывается его родителем (опекуном).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843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процедуры заключения трудового договора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Сокращенная продолжительность рабочего времени и ежедневной работы (смены)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ст.ст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92, 94 Трудового кодекса РФ):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рабочего времени составляет: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для работников в возрасте до 16 лет – не более 24 часов в неделю;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для работников в возрасте от шестнадцати до восемнадцати лет – не более 35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ежедневной работы (смены) не может превышать: 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работников (включая лиц, получающих общее образование или среднее профессиональное образование и работающих в период каникул) в возрасте от четырнадцати до пятнадцати лет - 4 часа, в возрасте от пятнадцати до шестнадцати лет - 5 часов, в возрасте от шестнадцати до восемнадцати лет - 7 часов;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лиц, получающих общее образование или среднее профессиональное образование и совмещающих в течение учебного года получение образования с работой, в возрасте от четырнадцати до шестнадцати лет - 2,5 часа, в возрасте от шестнадцати до восемнадцати лет - 4 часа;</a:t>
            </a:r>
          </a:p>
          <a:p>
            <a:pPr marL="0" indent="0">
              <a:buNone/>
            </a:pPr>
            <a:endParaRPr lang="ru-RU" dirty="0"/>
          </a:p>
          <a:p>
            <a:pPr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843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процедуры заключения трудового договора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Испытательный срок (ст. 70 Трудового кодекса РФ):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лиц, не достигших возраста восемнадцати лет, при приеме на работу не устанавливается испытание при приеме на работу.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 работниками, не достигшими возраста восемнадцати лет, договоры о полной индивидуальной или коллективной (бригадной) материальной ответственности не заключаются.</a:t>
            </a: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Лица в возрасте до 18 лет принимаются на работку только после предварительного обязательного медицинского осмотра и в дальнейшем, до достижения возраста 18 лет, ежегодно подлежат обязательному медицинскому осмотру (ст. 266 Трудового кодекса РФ).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843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Запреты, связанные с трудовой деятельностью несовершеннолетних работников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AutoNum type="arabicParenR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Запрет на определенные виды работ (ст. 265 Трудового кодекса РФ):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Запрещается применение труда лиц в возрасте до восемнадцати лет на работах с вредными и (или) опасными условиями труда, на подземных работах, а также на работах, выполнение которых может причинить вред их здоровью и нравственному развитию (игорный бизнес, работа в ночных кабаре и клубах, производство, перевозка и торговля спиртными напитками, табачными изделиями, наркотическими и иными токсическими препаратами, материалами эротического содержания, к работам, предполагающим переноску (передвижение) тяжестей сверх установленных предельных норм.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25.02.2000 № 163 «Об утверждении перечня тяжелых работ и работ с вредными или опасными условиями труда, при выполнении которых запрещается применение труда лиц моложе восемнадцати лет»;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предельно допустимых нагрузок определены Постановлением Минтруда РФ от 07.04.1999 № 7 «Об утверждении Норм предельно допустимых нагрузок для лиц моложе восемнадцати лет при подъеме и перемещении тяжестей вручную».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843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Запреты, связанные с трудовой деятельностью несовершеннолетних работников</a:t>
            </a:r>
            <a:b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Запреты по характеру работы: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Запрещаются (ст. 268 Трудового кодекса РФ):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в служебные командировки,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к сверхурочной работе,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в ночное время,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выходные и нерабочие праздничные дни работников в возрасте до восемнадцати лет (за исключением творческих работников средств массовой информации, организаций кинематографии, теле-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видеосъемочных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коллективов, театров, театральных и концертных организаций, цирков и иных лиц, участвующих в создании и (или) исполнении (экспонировании) произведений, в соответствии с перечнями работ, профессий, должностей этих работников, утверждаемыми Правительством Российской Федерации с учетом мнения Российской трехсторонней комиссии по регулированию социально-трудовых отношений); 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(Распоряжение Правительства РФ от 04.07.2023 № 1777-р «Об утверждении перечня профессий и должностей творческих работник средств массовой информации, организаций кинематографии, теле-и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видеосъемочных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коллективов, театров, театральных и концертных организаций, цирков и иных лиц, участвующих в создании и (или) исполнении (экспонировании) произведений или выступающих, особенности регулирования труда которых установлены Трудовым кодексом Российской Федерации»)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могут привлекаться к работам, выполняемым вахтовым методом (ст. 298 Трудового кодекса РФ).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843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выплаты заработной платы (ст. 271 Трудового кодекса РФ)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повременной оплате труда заработная плата работникам в возрасте до восемнадцати лет выплачивается с учетом сокращенной продолжительности работы.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может за счет собственных средств производить им доплаты до уровня оплаты труда работников соответствующих категорий при полной продолжительности ежедневной работы.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 работников в возрасте до восемнадцати лет, допущенных к сдельным работам, оплачивается по установленным сдельным расценкам.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может устанавливать им за счет собственных средств доплату до тарифной ставки за время, на которое сокращается продолжительность их ежедневной работы.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труда работников в возрасте до восемнадцати лет, обучающихся в организациях, осуществляющих образовательную деятельность, и работающих в свободное от учебы время, производится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пропорционально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отработанному времени или в зависимости от выработки.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может устанавливать этим работникам доплаты к заработной плате за счет собственных средств.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8438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1779</Words>
  <Application>Microsoft Office PowerPoint</Application>
  <PresentationFormat>Экран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Особенности регулирования труда несовершеннолетних работников</vt:lpstr>
      <vt:lpstr>Правовое регулирование труда несовершеннолетних работников </vt:lpstr>
      <vt:lpstr>Особенности процедуры заключения трудового договора</vt:lpstr>
      <vt:lpstr>Особенности процедуры заключения трудового договора</vt:lpstr>
      <vt:lpstr>Особенности процедуры заключения трудового договора</vt:lpstr>
      <vt:lpstr>Особенности процедуры заключения трудового договора</vt:lpstr>
      <vt:lpstr>Запреты, связанные с трудовой деятельностью несовершеннолетних работников </vt:lpstr>
      <vt:lpstr>Запреты, связанные с трудовой деятельностью несовершеннолетних работников </vt:lpstr>
      <vt:lpstr>Особенности выплаты заработной платы (ст. 271 Трудового кодекса РФ)</vt:lpstr>
      <vt:lpstr>Дополнительные гарантии несовершеннолетним работникам</vt:lpstr>
      <vt:lpstr>Дополнительные гарантии несовершеннолетним работникам</vt:lpstr>
      <vt:lpstr>Дополнительные гарантии несовершеннолетним работникам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регулирования труда несовершеннолетних работников</dc:title>
  <dc:creator>Корнеева Яна Александровна</dc:creator>
  <cp:lastModifiedBy>Корнеева Яна Александровна</cp:lastModifiedBy>
  <cp:revision>3</cp:revision>
  <dcterms:created xsi:type="dcterms:W3CDTF">2025-02-21T05:04:55Z</dcterms:created>
  <dcterms:modified xsi:type="dcterms:W3CDTF">2025-02-21T05:46:02Z</dcterms:modified>
</cp:coreProperties>
</file>